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7" r:id="rId2"/>
  </p:sldMasterIdLst>
  <p:notesMasterIdLst>
    <p:notesMasterId r:id="rId25"/>
  </p:notesMasterIdLst>
  <p:handoutMasterIdLst>
    <p:handoutMasterId r:id="rId26"/>
  </p:handoutMasterIdLst>
  <p:sldIdLst>
    <p:sldId id="328" r:id="rId3"/>
    <p:sldId id="380" r:id="rId4"/>
    <p:sldId id="383" r:id="rId5"/>
    <p:sldId id="329" r:id="rId6"/>
    <p:sldId id="360" r:id="rId7"/>
    <p:sldId id="385" r:id="rId8"/>
    <p:sldId id="386" r:id="rId9"/>
    <p:sldId id="354" r:id="rId10"/>
    <p:sldId id="353" r:id="rId11"/>
    <p:sldId id="368" r:id="rId12"/>
    <p:sldId id="361" r:id="rId13"/>
    <p:sldId id="367" r:id="rId14"/>
    <p:sldId id="376" r:id="rId15"/>
    <p:sldId id="355" r:id="rId16"/>
    <p:sldId id="356" r:id="rId17"/>
    <p:sldId id="384" r:id="rId18"/>
    <p:sldId id="340" r:id="rId19"/>
    <p:sldId id="351" r:id="rId20"/>
    <p:sldId id="366" r:id="rId21"/>
    <p:sldId id="387" r:id="rId22"/>
    <p:sldId id="350" r:id="rId23"/>
    <p:sldId id="346" r:id="rId2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7" userDrawn="1">
          <p15:clr>
            <a:srgbClr val="A4A3A4"/>
          </p15:clr>
        </p15:guide>
        <p15:guide id="2" pos="2146" userDrawn="1">
          <p15:clr>
            <a:srgbClr val="A4A3A4"/>
          </p15:clr>
        </p15:guide>
        <p15:guide id="3" orient="horz" pos="2909" userDrawn="1">
          <p15:clr>
            <a:srgbClr val="A4A3A4"/>
          </p15:clr>
        </p15:guide>
        <p15:guide id="4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dy O’Neall" initials="MO" lastIdx="20" clrIdx="0">
    <p:extLst/>
  </p:cmAuthor>
  <p:cmAuthor id="2" name="David Prusak" initials="DP" lastIdx="1" clrIdx="1"/>
  <p:cmAuthor id="3" name="Bruce Robson" initials="BR" lastIdx="8" clrIdx="2">
    <p:extLst/>
  </p:cmAuthor>
  <p:cmAuthor id="4" name="Brown Thornton" initials="BT" lastIdx="6" clrIdx="3">
    <p:extLst/>
  </p:cmAuthor>
  <p:cmAuthor id="5" name="premo" initials="mp" lastIdx="24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096" autoAdjust="0"/>
    <p:restoredTop sz="95652" autoAdjust="0"/>
  </p:normalViewPr>
  <p:slideViewPr>
    <p:cSldViewPr>
      <p:cViewPr varScale="1">
        <p:scale>
          <a:sx n="56" d="100"/>
          <a:sy n="56" d="100"/>
        </p:scale>
        <p:origin x="7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7" d="100"/>
        <a:sy n="147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3522" y="-96"/>
      </p:cViewPr>
      <p:guideLst>
        <p:guide orient="horz" pos="2867"/>
        <p:guide pos="2146"/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8D007A-BCFF-41BE-95A7-309DEF3C443E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054EF03-483D-4E05-B9D6-06CC1DBE3787}">
      <dgm:prSet phldrT="[Text]"/>
      <dgm:spPr/>
      <dgm:t>
        <a:bodyPr/>
        <a:lstStyle/>
        <a:p>
          <a:r>
            <a:rPr lang="en-US" dirty="0"/>
            <a:t>Memorandum of Understanding</a:t>
          </a:r>
        </a:p>
      </dgm:t>
    </dgm:pt>
    <dgm:pt modelId="{9D37D217-E33F-481D-A098-D6E57325739A}" type="parTrans" cxnId="{F3611B73-BFD2-452B-97B1-8E1060E3921A}">
      <dgm:prSet/>
      <dgm:spPr/>
      <dgm:t>
        <a:bodyPr/>
        <a:lstStyle/>
        <a:p>
          <a:endParaRPr lang="en-US"/>
        </a:p>
      </dgm:t>
    </dgm:pt>
    <dgm:pt modelId="{6646839F-E1C4-43D0-8DFE-AC56D2E4D170}" type="sibTrans" cxnId="{F3611B73-BFD2-452B-97B1-8E1060E3921A}">
      <dgm:prSet/>
      <dgm:spPr/>
      <dgm:t>
        <a:bodyPr/>
        <a:lstStyle/>
        <a:p>
          <a:endParaRPr lang="en-US"/>
        </a:p>
      </dgm:t>
    </dgm:pt>
    <dgm:pt modelId="{0D622DA5-12C3-4F18-B17D-AE646DEB1CCF}">
      <dgm:prSet/>
      <dgm:spPr/>
      <dgm:t>
        <a:bodyPr/>
        <a:lstStyle/>
        <a:p>
          <a:r>
            <a:rPr lang="en-US" dirty="0"/>
            <a:t>Next Steps</a:t>
          </a:r>
        </a:p>
      </dgm:t>
    </dgm:pt>
    <dgm:pt modelId="{CA46FC75-1C2E-4892-852D-E64571C47CF0}" type="parTrans" cxnId="{18AF7E68-9ABC-468D-8211-5C9B8C55BBC4}">
      <dgm:prSet/>
      <dgm:spPr/>
      <dgm:t>
        <a:bodyPr/>
        <a:lstStyle/>
        <a:p>
          <a:endParaRPr lang="en-US"/>
        </a:p>
      </dgm:t>
    </dgm:pt>
    <dgm:pt modelId="{5DB04A54-E75D-4226-A803-1CCA027C73C3}" type="sibTrans" cxnId="{18AF7E68-9ABC-468D-8211-5C9B8C55BBC4}">
      <dgm:prSet/>
      <dgm:spPr/>
      <dgm:t>
        <a:bodyPr/>
        <a:lstStyle/>
        <a:p>
          <a:endParaRPr lang="en-US"/>
        </a:p>
      </dgm:t>
    </dgm:pt>
    <dgm:pt modelId="{FADDA64F-2548-484F-8BBC-2F104ABF894B}" type="pres">
      <dgm:prSet presAssocID="{328D007A-BCFF-41BE-95A7-309DEF3C443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39FCAA9-5FF6-4E95-B972-BA893F8966E3}" type="pres">
      <dgm:prSet presAssocID="{1054EF03-483D-4E05-B9D6-06CC1DBE3787}" presName="composite" presStyleCnt="0"/>
      <dgm:spPr/>
    </dgm:pt>
    <dgm:pt modelId="{A39DE4E6-C403-4194-A177-93807F0FC0AF}" type="pres">
      <dgm:prSet presAssocID="{1054EF03-483D-4E05-B9D6-06CC1DBE3787}" presName="bentUpArrow1" presStyleLbl="alignImgPlace1" presStyleIdx="0" presStyleCnt="1"/>
      <dgm:spPr/>
    </dgm:pt>
    <dgm:pt modelId="{6554161A-791B-4B0E-9A2D-3F466A8BE5ED}" type="pres">
      <dgm:prSet presAssocID="{1054EF03-483D-4E05-B9D6-06CC1DBE3787}" presName="ParentText" presStyleLbl="node1" presStyleIdx="0" presStyleCnt="2" custLinFactNeighborX="-703" custLinFactNeighborY="42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89545B-6BD5-4256-91B7-4227CA97E50C}" type="pres">
      <dgm:prSet presAssocID="{1054EF03-483D-4E05-B9D6-06CC1DBE3787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C7D6FA7F-16FE-433B-8DCC-59AB18E9AB19}" type="pres">
      <dgm:prSet presAssocID="{6646839F-E1C4-43D0-8DFE-AC56D2E4D170}" presName="sibTrans" presStyleCnt="0"/>
      <dgm:spPr/>
    </dgm:pt>
    <dgm:pt modelId="{26043AA5-5122-411C-A71F-918F8D54ABEE}" type="pres">
      <dgm:prSet presAssocID="{0D622DA5-12C3-4F18-B17D-AE646DEB1CCF}" presName="composite" presStyleCnt="0"/>
      <dgm:spPr/>
    </dgm:pt>
    <dgm:pt modelId="{657DA69F-D5C0-42B8-AC79-96C0BA20A877}" type="pres">
      <dgm:prSet presAssocID="{0D622DA5-12C3-4F18-B17D-AE646DEB1CC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2EBA69-84CC-4FE6-B3CA-52751DA6024B}" type="presOf" srcId="{328D007A-BCFF-41BE-95A7-309DEF3C443E}" destId="{FADDA64F-2548-484F-8BBC-2F104ABF894B}" srcOrd="0" destOrd="0" presId="urn:microsoft.com/office/officeart/2005/8/layout/StepDownProcess"/>
    <dgm:cxn modelId="{FE977727-52EC-4387-91CF-7CD2854EBD90}" type="presOf" srcId="{0D622DA5-12C3-4F18-B17D-AE646DEB1CCF}" destId="{657DA69F-D5C0-42B8-AC79-96C0BA20A877}" srcOrd="0" destOrd="0" presId="urn:microsoft.com/office/officeart/2005/8/layout/StepDownProcess"/>
    <dgm:cxn modelId="{18AF7E68-9ABC-468D-8211-5C9B8C55BBC4}" srcId="{328D007A-BCFF-41BE-95A7-309DEF3C443E}" destId="{0D622DA5-12C3-4F18-B17D-AE646DEB1CCF}" srcOrd="1" destOrd="0" parTransId="{CA46FC75-1C2E-4892-852D-E64571C47CF0}" sibTransId="{5DB04A54-E75D-4226-A803-1CCA027C73C3}"/>
    <dgm:cxn modelId="{F3611B73-BFD2-452B-97B1-8E1060E3921A}" srcId="{328D007A-BCFF-41BE-95A7-309DEF3C443E}" destId="{1054EF03-483D-4E05-B9D6-06CC1DBE3787}" srcOrd="0" destOrd="0" parTransId="{9D37D217-E33F-481D-A098-D6E57325739A}" sibTransId="{6646839F-E1C4-43D0-8DFE-AC56D2E4D170}"/>
    <dgm:cxn modelId="{A57A57AA-1DEA-428D-978F-642A942A0FD3}" type="presOf" srcId="{1054EF03-483D-4E05-B9D6-06CC1DBE3787}" destId="{6554161A-791B-4B0E-9A2D-3F466A8BE5ED}" srcOrd="0" destOrd="0" presId="urn:microsoft.com/office/officeart/2005/8/layout/StepDownProcess"/>
    <dgm:cxn modelId="{DF002D05-2180-4E9A-918E-6BCCCB240777}" type="presParOf" srcId="{FADDA64F-2548-484F-8BBC-2F104ABF894B}" destId="{639FCAA9-5FF6-4E95-B972-BA893F8966E3}" srcOrd="0" destOrd="0" presId="urn:microsoft.com/office/officeart/2005/8/layout/StepDownProcess"/>
    <dgm:cxn modelId="{D6F186EE-E2FC-470E-B157-991A9C5DA2A8}" type="presParOf" srcId="{639FCAA9-5FF6-4E95-B972-BA893F8966E3}" destId="{A39DE4E6-C403-4194-A177-93807F0FC0AF}" srcOrd="0" destOrd="0" presId="urn:microsoft.com/office/officeart/2005/8/layout/StepDownProcess"/>
    <dgm:cxn modelId="{75A36BC8-E8F5-446A-BEC7-51497371C3AE}" type="presParOf" srcId="{639FCAA9-5FF6-4E95-B972-BA893F8966E3}" destId="{6554161A-791B-4B0E-9A2D-3F466A8BE5ED}" srcOrd="1" destOrd="0" presId="urn:microsoft.com/office/officeart/2005/8/layout/StepDownProcess"/>
    <dgm:cxn modelId="{DBCB0690-8480-46F9-814E-B2F7D2752FD6}" type="presParOf" srcId="{639FCAA9-5FF6-4E95-B972-BA893F8966E3}" destId="{F989545B-6BD5-4256-91B7-4227CA97E50C}" srcOrd="2" destOrd="0" presId="urn:microsoft.com/office/officeart/2005/8/layout/StepDownProcess"/>
    <dgm:cxn modelId="{4B7C2651-5514-4C7E-AE3F-5BD55B5F2A63}" type="presParOf" srcId="{FADDA64F-2548-484F-8BBC-2F104ABF894B}" destId="{C7D6FA7F-16FE-433B-8DCC-59AB18E9AB19}" srcOrd="1" destOrd="0" presId="urn:microsoft.com/office/officeart/2005/8/layout/StepDownProcess"/>
    <dgm:cxn modelId="{BE11261B-AFFC-419B-9B18-1DF91EA2DF41}" type="presParOf" srcId="{FADDA64F-2548-484F-8BBC-2F104ABF894B}" destId="{26043AA5-5122-411C-A71F-918F8D54ABEE}" srcOrd="2" destOrd="0" presId="urn:microsoft.com/office/officeart/2005/8/layout/StepDownProcess"/>
    <dgm:cxn modelId="{14D26403-15F6-4E99-9F80-6CED8A1E67FB}" type="presParOf" srcId="{26043AA5-5122-411C-A71F-918F8D54ABEE}" destId="{657DA69F-D5C0-42B8-AC79-96C0BA20A87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57" tIns="46230" rIns="92457" bIns="46230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57" tIns="46230" rIns="92457" bIns="46230" rtlCol="0"/>
          <a:lstStyle>
            <a:lvl1pPr algn="r">
              <a:defRPr sz="1100"/>
            </a:lvl1pPr>
          </a:lstStyle>
          <a:p>
            <a:fld id="{45FBCA7C-0DBA-468A-9236-CCA467647789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57" tIns="46230" rIns="92457" bIns="46230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57" tIns="46230" rIns="92457" bIns="46230" rtlCol="0" anchor="b"/>
          <a:lstStyle>
            <a:lvl1pPr algn="r">
              <a:defRPr sz="1100"/>
            </a:lvl1pPr>
          </a:lstStyle>
          <a:p>
            <a:fld id="{4CE83531-0BE0-49D7-A33A-0064AB2E7D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5053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57" tIns="46230" rIns="92457" bIns="46230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3408"/>
          </a:xfrm>
          <a:prstGeom prst="rect">
            <a:avLst/>
          </a:prstGeom>
        </p:spPr>
        <p:txBody>
          <a:bodyPr vert="horz" lIns="92457" tIns="46230" rIns="92457" bIns="46230" rtlCol="0"/>
          <a:lstStyle>
            <a:lvl1pPr algn="r">
              <a:defRPr sz="1100"/>
            </a:lvl1pPr>
          </a:lstStyle>
          <a:p>
            <a:fld id="{34F77A39-FB9B-45A0-B29F-BCC642712A71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5413" y="1154113"/>
            <a:ext cx="4159250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7" tIns="46230" rIns="92457" bIns="4623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457" tIns="46230" rIns="92457" bIns="4623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1"/>
            <a:ext cx="3011699" cy="463407"/>
          </a:xfrm>
          <a:prstGeom prst="rect">
            <a:avLst/>
          </a:prstGeom>
        </p:spPr>
        <p:txBody>
          <a:bodyPr vert="horz" lIns="92457" tIns="46230" rIns="92457" bIns="46230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71"/>
            <a:ext cx="3011699" cy="463407"/>
          </a:xfrm>
          <a:prstGeom prst="rect">
            <a:avLst/>
          </a:prstGeom>
        </p:spPr>
        <p:txBody>
          <a:bodyPr vert="horz" lIns="92457" tIns="46230" rIns="92457" bIns="46230" rtlCol="0" anchor="b"/>
          <a:lstStyle>
            <a:lvl1pPr algn="r">
              <a:defRPr sz="1100"/>
            </a:lvl1pPr>
          </a:lstStyle>
          <a:p>
            <a:fld id="{A69B6769-DF3F-44FC-9B40-D2BEF17605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3884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B6769-DF3F-44FC-9B40-D2BEF176050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96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B6769-DF3F-44FC-9B40-D2BEF176050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05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B6769-DF3F-44FC-9B40-D2BEF176050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16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B6769-DF3F-44FC-9B40-D2BEF176050E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9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B6769-DF3F-44FC-9B40-D2BEF176050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57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FNG AREA, DROP SIZES OF PIPES, CUSTOMERS</a:t>
            </a:r>
            <a:r>
              <a:rPr lang="en-US" baseline="0" dirty="0"/>
              <a:t> WILL NOT CARE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B6769-DF3F-44FC-9B40-D2BEF176050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BLACK LINES -  TRY AND SHOW PHASES 1-3 INSTEAD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B6769-DF3F-44FC-9B40-D2BEF176050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49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15.50 MCF</a:t>
            </a:r>
            <a:r>
              <a:rPr lang="en-US" baseline="0" dirty="0"/>
              <a:t> TO THIS SOMEWHERE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B6769-DF3F-44FC-9B40-D2BEF176050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94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B6769-DF3F-44FC-9B40-D2BEF176050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44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B6769-DF3F-44FC-9B40-D2BEF176050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45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FNG AREA, DROP SIZES OF PIPES, CUSTOMERS</a:t>
            </a:r>
            <a:r>
              <a:rPr lang="en-US" baseline="0" dirty="0"/>
              <a:t> WILL NOT CARE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B6769-DF3F-44FC-9B40-D2BEF176050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92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09801"/>
            <a:ext cx="6400800" cy="1143000"/>
          </a:xfrm>
        </p:spPr>
        <p:txBody>
          <a:bodyPr anchor="b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1" y="3429000"/>
            <a:ext cx="4046550" cy="533400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96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371600"/>
            <a:ext cx="6440487" cy="3276600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TRANSISTION SLIDE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4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2461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D2489FF-FFB9-4FA9-AFA2-B192106B7C02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00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3048000" cy="406876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886200" y="0"/>
            <a:ext cx="5257800" cy="63246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2461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D2489FF-FFB9-4FA9-AFA2-B192106B7C02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9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68275" indent="-168275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9814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371600"/>
            <a:ext cx="6440487" cy="3276600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TRANSISTION SLIDE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3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371600"/>
            <a:ext cx="6440487" cy="3276600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TRANSISTION SLIDE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8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35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3048000" cy="406876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886200" y="0"/>
            <a:ext cx="5257800" cy="63246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60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09801"/>
            <a:ext cx="6400800" cy="1143000"/>
          </a:xfrm>
        </p:spPr>
        <p:txBody>
          <a:bodyPr anchor="b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1" y="3429000"/>
            <a:ext cx="4046550" cy="533400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940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68275" indent="-168275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2461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D2489FF-FFB9-4FA9-AFA2-B192106B7C02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5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371600"/>
            <a:ext cx="6440487" cy="3276600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TRANSISTION SLIDE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51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11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4" r:id="rId5"/>
    <p:sldLayoutId id="2147483655" r:id="rId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6213" indent="-168275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50" indent="-169863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1500" indent="-1174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2461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D2489FF-FFB9-4FA9-AFA2-B192106B7C02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8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6213" indent="-168275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50" indent="-169863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1500" indent="-1174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90600" y="2151017"/>
            <a:ext cx="6400800" cy="120178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 IR/WA Luncheon Presentation</a:t>
            </a:r>
            <a:br>
              <a:rPr lang="en-US" dirty="0"/>
            </a:br>
            <a:r>
              <a:rPr lang="en-US" sz="2140" dirty="0"/>
              <a:t>Interior Energy Project Update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14801" y="3581400"/>
            <a:ext cx="2057400" cy="609600"/>
          </a:xfrm>
        </p:spPr>
        <p:txBody>
          <a:bodyPr>
            <a:normAutofit/>
          </a:bodyPr>
          <a:lstStyle/>
          <a:p>
            <a:r>
              <a:rPr lang="en-US" dirty="0"/>
              <a:t>February 22, 2017</a:t>
            </a:r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r="24287" b="2564"/>
          <a:stretch/>
        </p:blipFill>
        <p:spPr>
          <a:xfrm>
            <a:off x="7391400" y="1312818"/>
            <a:ext cx="1752600" cy="28955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114801" y="480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Integration MOU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Establishes Key Business &amp; Financial Terms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>
              <a:solidFill>
                <a:schemeClr val="tx1"/>
              </a:solidFill>
            </a:endParaRP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>
                <a:solidFill>
                  <a:schemeClr val="accent1"/>
                </a:solidFill>
              </a:rPr>
              <a:t>Overall financing plan </a:t>
            </a:r>
          </a:p>
          <a:p>
            <a:pPr marL="465138" lvl="1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300" dirty="0">
                <a:solidFill>
                  <a:schemeClr val="accent1"/>
                </a:solidFill>
              </a:rPr>
              <a:t>Commitment of $330M in total to IGU’s development &amp; startup</a:t>
            </a:r>
          </a:p>
          <a:p>
            <a:pPr marL="465138" lvl="1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300" dirty="0">
                <a:solidFill>
                  <a:schemeClr val="accent1"/>
                </a:solidFill>
              </a:rPr>
              <a:t>Structure of $125M SETS Loans </a:t>
            </a:r>
          </a:p>
          <a:p>
            <a:pPr marL="465138" lvl="1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300" dirty="0">
                <a:solidFill>
                  <a:schemeClr val="accent1"/>
                </a:solidFill>
              </a:rPr>
              <a:t>Standards and process for issuance of $150M of AIDEA bonds for IGU capital program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endParaRPr lang="en-US" sz="2100" dirty="0">
              <a:solidFill>
                <a:schemeClr val="accent1"/>
              </a:solidFill>
            </a:endParaRP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>
                <a:solidFill>
                  <a:schemeClr val="accent1"/>
                </a:solidFill>
              </a:rPr>
              <a:t>IGU purchase of Pentex (including Titan, FNG, all Pentex assets)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endParaRPr lang="en-US" sz="2100" dirty="0">
              <a:solidFill>
                <a:schemeClr val="accent1"/>
              </a:solidFill>
            </a:endParaRP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>
                <a:solidFill>
                  <a:schemeClr val="accent1"/>
                </a:solidFill>
              </a:rPr>
              <a:t>Process and timing of system integration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>
              <a:solidFill>
                <a:srgbClr val="FF0000"/>
              </a:solidFill>
            </a:endParaRP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en-US" sz="2400" b="1" dirty="0">
                <a:solidFill>
                  <a:schemeClr val="accent1"/>
                </a:solidFill>
              </a:rPr>
              <a:t>ontingent upon</a:t>
            </a:r>
          </a:p>
          <a:p>
            <a:pPr marL="465138" lvl="1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300" dirty="0">
                <a:solidFill>
                  <a:schemeClr val="accent1"/>
                </a:solidFill>
              </a:rPr>
              <a:t>Economically sufficient Gas Supply Contract </a:t>
            </a:r>
          </a:p>
          <a:p>
            <a:pPr marL="465138" lvl="1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300" dirty="0">
                <a:solidFill>
                  <a:schemeClr val="accent1"/>
                </a:solidFill>
              </a:rPr>
              <a:t>Due Diligence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24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42426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 – Fund Sources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1" y="1295400"/>
            <a:ext cx="7689273" cy="4572000"/>
          </a:xfrm>
        </p:spPr>
      </p:pic>
      <p:sp>
        <p:nvSpPr>
          <p:cNvPr id="12" name="TextBox 11"/>
          <p:cNvSpPr txBox="1"/>
          <p:nvPr/>
        </p:nvSpPr>
        <p:spPr>
          <a:xfrm>
            <a:off x="152399" y="6248400"/>
            <a:ext cx="52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96497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 –Use of Funds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63246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62435"/>
            <a:ext cx="6096000" cy="5003470"/>
          </a:xfrm>
        </p:spPr>
      </p:pic>
    </p:spTree>
    <p:extLst>
      <p:ext uri="{BB962C8B-B14F-4D97-AF65-F5344CB8AC3E}">
        <p14:creationId xmlns:p14="http://schemas.microsoft.com/office/powerpoint/2010/main" val="1611831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52251"/>
            <a:ext cx="8229600" cy="1143000"/>
          </a:xfrm>
        </p:spPr>
        <p:txBody>
          <a:bodyPr/>
          <a:lstStyle/>
          <a:p>
            <a:r>
              <a:rPr lang="en-US" dirty="0"/>
              <a:t>SETS Financing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0749"/>
            <a:ext cx="8229600" cy="4883332"/>
          </a:xfrm>
        </p:spPr>
        <p:txBody>
          <a:bodyPr>
            <a:normAutofit/>
          </a:bodyPr>
          <a:lstStyle/>
          <a:p>
            <a:r>
              <a:rPr lang="en-US" sz="2400" b="1" dirty="0"/>
              <a:t>SETS financing flexibility includes:</a:t>
            </a:r>
          </a:p>
          <a:p>
            <a:pPr marL="465138" lvl="1" indent="-2349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70C0"/>
                </a:solidFill>
              </a:rPr>
              <a:t>15 Year Deferment</a:t>
            </a:r>
          </a:p>
          <a:p>
            <a:pPr marL="465138" lvl="1" indent="-2349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70C0"/>
                </a:solidFill>
              </a:rPr>
              <a:t>0.25% Interest Rate</a:t>
            </a:r>
          </a:p>
          <a:p>
            <a:pPr marL="465138" lvl="1" indent="-2349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70C0"/>
                </a:solidFill>
              </a:rPr>
              <a:t>50-year payback term * </a:t>
            </a:r>
          </a:p>
          <a:p>
            <a:pPr marL="465138" lvl="1" indent="-2349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70C0"/>
                </a:solidFill>
              </a:rPr>
              <a:t>SETS repayment is in a secondary position to AIDEA Bonds</a:t>
            </a:r>
          </a:p>
          <a:p>
            <a:pPr marL="230188" lvl="1" indent="0">
              <a:spcBef>
                <a:spcPts val="1200"/>
              </a:spcBef>
              <a:buNone/>
            </a:pPr>
            <a:endParaRPr lang="en-US" sz="2000" b="1" dirty="0">
              <a:solidFill>
                <a:srgbClr val="0070C0"/>
              </a:solidFill>
            </a:endParaRPr>
          </a:p>
          <a:p>
            <a:pPr marL="168275" lvl="1" indent="-168275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 of SETS Loan Terms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D2489FF-FFB9-4FA9-AFA2-B192106B7C02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484130"/>
              </p:ext>
            </p:extLst>
          </p:nvPr>
        </p:nvGraphicFramePr>
        <p:xfrm>
          <a:off x="266699" y="4419600"/>
          <a:ext cx="861060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2">
                  <a:extLst>
                    <a:ext uri="{9D8B030D-6E8A-4147-A177-3AD203B41FA5}">
                      <a16:colId xmlns:a16="http://schemas.microsoft.com/office/drawing/2014/main" xmlns="" val="81359004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28204291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388196278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109475078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3827583806"/>
                    </a:ext>
                  </a:extLst>
                </a:gridCol>
                <a:gridCol w="1142999">
                  <a:extLst>
                    <a:ext uri="{9D8B030D-6E8A-4147-A177-3AD203B41FA5}">
                      <a16:colId xmlns:a16="http://schemas.microsoft.com/office/drawing/2014/main" xmlns="" val="1750946305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Deferment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Repayment</a:t>
                      </a:r>
                      <a:r>
                        <a:rPr lang="en-US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dirty="0">
                          <a:latin typeface="Arial Narrow" panose="020B0606020202030204" pitchFamily="34" charset="0"/>
                        </a:rPr>
                        <a:t>Term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Total Loan Term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Interest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Annual Debt Service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83581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SETS</a:t>
                      </a:r>
                      <a:r>
                        <a:rPr lang="en-US" sz="2000" b="0" baseline="0" dirty="0"/>
                        <a:t> Loan Terms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15 </a:t>
                      </a:r>
                      <a:r>
                        <a:rPr lang="en-US" sz="2000" b="0" dirty="0" err="1"/>
                        <a:t>yrs</a:t>
                      </a:r>
                      <a:endParaRPr 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35 </a:t>
                      </a:r>
                      <a:r>
                        <a:rPr lang="en-US" sz="2000" b="0" dirty="0" err="1"/>
                        <a:t>yrs</a:t>
                      </a:r>
                      <a:endParaRPr 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 </a:t>
                      </a:r>
                      <a:r>
                        <a:rPr lang="en-US" sz="2000" dirty="0" err="1"/>
                        <a:t>yrs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0.25%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$3.73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8311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037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 Plan – Average Rate and Cash Position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57" y="1219200"/>
            <a:ext cx="8730229" cy="34018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7712" y="4794619"/>
            <a:ext cx="78428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Proposed MOU (12/16/2016):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High probability of meeting goal of $15 per MCF rate for a 10-year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Generates cash reserves for stronger financial position and future </a:t>
            </a:r>
            <a:r>
              <a:rPr lang="en-US" dirty="0" err="1">
                <a:solidFill>
                  <a:schemeClr val="accent1"/>
                </a:solidFill>
              </a:rPr>
              <a:t>buildout</a:t>
            </a:r>
            <a:r>
              <a:rPr lang="en-US" dirty="0">
                <a:solidFill>
                  <a:schemeClr val="accent1"/>
                </a:solidFill>
              </a:rPr>
              <a:t> of Phases 4-6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557" y="6324600"/>
            <a:ext cx="47324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70021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 Plan – Customers and Revenue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7" y="1240241"/>
            <a:ext cx="8736325" cy="3407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12" y="4794619"/>
            <a:ext cx="76581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Proposed MOU (12/16/2016):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Provides natural gas service to </a:t>
            </a:r>
            <a:r>
              <a:rPr lang="en-US" b="1" dirty="0">
                <a:solidFill>
                  <a:schemeClr val="accent1"/>
                </a:solidFill>
              </a:rPr>
              <a:t>8,850 customers </a:t>
            </a:r>
            <a:r>
              <a:rPr lang="en-US" dirty="0">
                <a:solidFill>
                  <a:schemeClr val="accent1"/>
                </a:solidFill>
              </a:rPr>
              <a:t>in Fairbanks/North Pole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Expected revenues are sufficient to cover operating costs and debt service while generating margins for future build-out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837" y="6324600"/>
            <a:ext cx="56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51743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90600" y="685800"/>
            <a:ext cx="7048500" cy="5181600"/>
            <a:chOff x="3619680" y="1869763"/>
            <a:chExt cx="2253948" cy="157769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3619680" y="1869763"/>
              <a:ext cx="2253948" cy="1577690"/>
            </a:xfrm>
            <a:prstGeom prst="roundRect">
              <a:avLst>
                <a:gd name="adj" fmla="val 16670"/>
              </a:avLst>
            </a:prstGeom>
            <a:solidFill>
              <a:schemeClr val="tx2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745007"/>
                <a:satOff val="26337"/>
                <a:lumOff val="-8138"/>
                <a:alphaOff val="0"/>
              </a:schemeClr>
            </a:fillRef>
            <a:effectRef idx="0">
              <a:schemeClr val="accent2">
                <a:hueOff val="2745007"/>
                <a:satOff val="26337"/>
                <a:lumOff val="-8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/>
            <p:cNvSpPr txBox="1"/>
            <p:nvPr/>
          </p:nvSpPr>
          <p:spPr>
            <a:xfrm>
              <a:off x="3696710" y="1946793"/>
              <a:ext cx="2099888" cy="14236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dirty="0"/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600" dirty="0"/>
                <a:t>Next Steps</a:t>
              </a:r>
              <a:endParaRPr lang="en-US" sz="6600" kern="1200" dirty="0"/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5706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648"/>
            <a:ext cx="8229600" cy="1143000"/>
          </a:xfrm>
        </p:spPr>
        <p:txBody>
          <a:bodyPr/>
          <a:lstStyle/>
          <a:p>
            <a:r>
              <a:rPr lang="en-US" dirty="0"/>
              <a:t>NEXT STEPS (SHORT TERM)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75619"/>
            <a:ext cx="7990114" cy="4373563"/>
          </a:xfrm>
        </p:spPr>
        <p:txBody>
          <a:bodyPr>
            <a:noAutofit/>
          </a:bodyPr>
          <a:lstStyle/>
          <a:p>
            <a:pPr marL="347663" indent="-347663"/>
            <a:r>
              <a:rPr lang="en-US" sz="1900" dirty="0">
                <a:solidFill>
                  <a:schemeClr val="accent1"/>
                </a:solidFill>
              </a:rPr>
              <a:t>Drafting of executable </a:t>
            </a:r>
            <a:r>
              <a:rPr lang="en-US" sz="1900" dirty="0" err="1">
                <a:solidFill>
                  <a:schemeClr val="accent1"/>
                </a:solidFill>
              </a:rPr>
              <a:t>Pentex</a:t>
            </a:r>
            <a:r>
              <a:rPr lang="en-US" sz="1900" dirty="0">
                <a:solidFill>
                  <a:schemeClr val="accent1"/>
                </a:solidFill>
              </a:rPr>
              <a:t> Purchase / IEP Financing Agreements (initiated - to be completed by March 31)</a:t>
            </a:r>
          </a:p>
          <a:p>
            <a:pPr marL="347663" indent="-347663"/>
            <a:r>
              <a:rPr lang="en-US" sz="1900" dirty="0">
                <a:solidFill>
                  <a:schemeClr val="accent1"/>
                </a:solidFill>
              </a:rPr>
              <a:t>Due Diligence and Utility Integration Planning (ongoing) </a:t>
            </a:r>
          </a:p>
          <a:p>
            <a:pPr marL="347663" indent="-347663"/>
            <a:r>
              <a:rPr lang="en-US" sz="1900" dirty="0">
                <a:solidFill>
                  <a:schemeClr val="accent1"/>
                </a:solidFill>
              </a:rPr>
              <a:t>Gas Supply contract (ongoing)</a:t>
            </a:r>
          </a:p>
          <a:p>
            <a:pPr marL="347663" indent="-347663"/>
            <a:r>
              <a:rPr lang="en-US" sz="1900" dirty="0">
                <a:solidFill>
                  <a:schemeClr val="accent1"/>
                </a:solidFill>
              </a:rPr>
              <a:t>Immediate Capital Programming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1"/>
                </a:solidFill>
              </a:rPr>
              <a:t>	LNG Plant Facility Front End Engineering &amp; Design (FEED)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1"/>
                </a:solidFill>
              </a:rPr>
              <a:t>	LNG Storage Development in FNSB</a:t>
            </a:r>
          </a:p>
          <a:p>
            <a:pPr marL="0" indent="0">
              <a:buNone/>
            </a:pPr>
            <a:endParaRPr lang="en-US" sz="1900" dirty="0">
              <a:solidFill>
                <a:schemeClr val="accent1"/>
              </a:solidFill>
            </a:endParaRPr>
          </a:p>
          <a:p>
            <a:pPr marL="347663" indent="-347663"/>
            <a:r>
              <a:rPr lang="en-US" sz="1900" dirty="0">
                <a:solidFill>
                  <a:schemeClr val="accent1"/>
                </a:solidFill>
              </a:rPr>
              <a:t>AIDEA certification of “HB 105 Plan”</a:t>
            </a:r>
          </a:p>
          <a:p>
            <a:pPr marL="347663" indent="-347663"/>
            <a:r>
              <a:rPr lang="en-US" sz="1900" dirty="0">
                <a:solidFill>
                  <a:schemeClr val="accent1"/>
                </a:solidFill>
              </a:rPr>
              <a:t>RCA Approval of Ownership Transfer</a:t>
            </a:r>
          </a:p>
          <a:p>
            <a:pPr marL="347663" indent="-347663"/>
            <a:r>
              <a:rPr lang="en-US" sz="1900" dirty="0">
                <a:solidFill>
                  <a:schemeClr val="accent1"/>
                </a:solidFill>
              </a:rPr>
              <a:t>Execution of MOU-related Agreements </a:t>
            </a:r>
          </a:p>
          <a:p>
            <a:pPr marL="347663" indent="-347663"/>
            <a:r>
              <a:rPr lang="en-US" sz="1900" dirty="0">
                <a:solidFill>
                  <a:schemeClr val="accent1"/>
                </a:solidFill>
              </a:rPr>
              <a:t>IGU / FNG Integration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570481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Forward: “HB 105 Compliant Plan”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8" y="1676400"/>
            <a:ext cx="4658360" cy="37268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5800" y="88783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AIDEA Resolution Required to allow expenditure of further IEP Funds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2571671"/>
            <a:ext cx="327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HB 105 requires a project plan within the AIDEA Board Resolution to include: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Source of natural gas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Estimated total project cost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Estimated “pre-distribution” cost of supplied gas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6248400"/>
            <a:ext cx="48779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846191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(LONGER TERM)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7663" indent="-347663"/>
            <a:r>
              <a:rPr lang="en-US" sz="2400" dirty="0">
                <a:solidFill>
                  <a:schemeClr val="accent1"/>
                </a:solidFill>
              </a:rPr>
              <a:t>Conversion program</a:t>
            </a:r>
          </a:p>
          <a:p>
            <a:pPr marL="347663" indent="-347663"/>
            <a:endParaRPr lang="en-US" sz="2400" dirty="0">
              <a:solidFill>
                <a:schemeClr val="accent1"/>
              </a:solidFill>
            </a:endParaRPr>
          </a:p>
          <a:p>
            <a:pPr marL="347663" indent="-347663"/>
            <a:r>
              <a:rPr lang="en-US" sz="2400" dirty="0">
                <a:solidFill>
                  <a:schemeClr val="accent1"/>
                </a:solidFill>
              </a:rPr>
              <a:t>Storage tanks constructed</a:t>
            </a:r>
          </a:p>
          <a:p>
            <a:pPr marL="579438" lvl="1" indent="-347663"/>
            <a:r>
              <a:rPr lang="en-US" sz="2000" dirty="0">
                <a:solidFill>
                  <a:schemeClr val="accent1"/>
                </a:solidFill>
              </a:rPr>
              <a:t>LNG storage reimbursement </a:t>
            </a:r>
            <a:endParaRPr lang="en-US" sz="1900" dirty="0">
              <a:solidFill>
                <a:schemeClr val="accent1"/>
              </a:solidFill>
            </a:endParaRPr>
          </a:p>
          <a:p>
            <a:pPr marL="347663" indent="-347663"/>
            <a:endParaRPr lang="en-US" sz="2400" dirty="0">
              <a:solidFill>
                <a:schemeClr val="accent1"/>
              </a:solidFill>
            </a:endParaRPr>
          </a:p>
          <a:p>
            <a:pPr marL="347663" indent="-347663"/>
            <a:r>
              <a:rPr lang="en-US" sz="2400" dirty="0">
                <a:solidFill>
                  <a:schemeClr val="accent1"/>
                </a:solidFill>
              </a:rPr>
              <a:t>LNG plants constructed</a:t>
            </a:r>
          </a:p>
          <a:p>
            <a:pPr marL="347663" indent="-347663"/>
            <a:endParaRPr lang="en-US" sz="2400" dirty="0">
              <a:solidFill>
                <a:schemeClr val="accent1"/>
              </a:solidFill>
            </a:endParaRPr>
          </a:p>
          <a:p>
            <a:pPr marL="347663" indent="-347663"/>
            <a:r>
              <a:rPr lang="en-US" sz="2400" dirty="0">
                <a:solidFill>
                  <a:schemeClr val="accent1"/>
                </a:solidFill>
              </a:rPr>
              <a:t>Finalize transportation plan</a:t>
            </a:r>
          </a:p>
          <a:p>
            <a:pPr marL="347663" indent="-347663"/>
            <a:endParaRPr lang="en-US" sz="2400" dirty="0">
              <a:solidFill>
                <a:schemeClr val="accent1"/>
              </a:solidFill>
            </a:endParaRPr>
          </a:p>
          <a:p>
            <a:pPr marL="347663" indent="-347663"/>
            <a:r>
              <a:rPr lang="en-US" sz="2400" dirty="0">
                <a:solidFill>
                  <a:schemeClr val="accent1"/>
                </a:solidFill>
              </a:rPr>
              <a:t>Distribution system expansion planning and construction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2484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78100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Presentation 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488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83571655"/>
              </p:ext>
            </p:extLst>
          </p:nvPr>
        </p:nvGraphicFramePr>
        <p:xfrm>
          <a:off x="-640080" y="990600"/>
          <a:ext cx="9525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5674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IGU Phase 1 – 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63246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0518" t="11904" r="7092" b="17331"/>
          <a:stretch/>
        </p:blipFill>
        <p:spPr>
          <a:xfrm>
            <a:off x="533400" y="762000"/>
            <a:ext cx="81534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71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BUILDOUT FORECAST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9000" y="5638800"/>
            <a:ext cx="14283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01-3-2017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85804" y="2384756"/>
          <a:ext cx="8229591" cy="2728250"/>
        </p:xfrm>
        <a:graphic>
          <a:graphicData uri="http://schemas.openxmlformats.org/drawingml/2006/table">
            <a:tbl>
              <a:tblPr/>
              <a:tblGrid>
                <a:gridCol w="2318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244746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232509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48949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</a:tblGrid>
              <a:tr h="12234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6117" marR="6117" marT="611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4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6117" marR="6117" marT="611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5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Pentex Aquisition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5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LNG Supply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7983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Titan 2 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</a:p>
                  </a:txBody>
                  <a:tcPr marL="6117" marR="6117" marT="6117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7983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Titan 1 Upgrades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</a:p>
                  </a:txBody>
                  <a:tcPr marL="6117" marR="6117" marT="6117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6812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Titan 3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5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Transporation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5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Storage and Vaporiztion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6812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FBKS 5.2mgal Storage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6812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 150kgal Storage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5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Distribution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6812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Phase 2 IGU Buildout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6812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Phase 3 IGU Buildout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5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FNG Expansion - Gas Mains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51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IGU &amp; FNG - New Services/Meters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1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Customer Conversion Program</a:t>
                      </a:r>
                    </a:p>
                  </a:txBody>
                  <a:tcPr marL="6117" marR="6117" marT="61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7" marR="6117" marT="6117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6324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557065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659687" cy="3276600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4" y="1219189"/>
            <a:ext cx="5486411" cy="5486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248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09202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90600" y="685800"/>
            <a:ext cx="7048500" cy="5181600"/>
            <a:chOff x="3619680" y="1869763"/>
            <a:chExt cx="2253948" cy="157769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3619680" y="1869763"/>
              <a:ext cx="2253948" cy="1577690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745007"/>
                <a:satOff val="26337"/>
                <a:lumOff val="-8138"/>
                <a:alphaOff val="0"/>
              </a:schemeClr>
            </a:fillRef>
            <a:effectRef idx="0">
              <a:schemeClr val="accent2">
                <a:hueOff val="2745007"/>
                <a:satOff val="26337"/>
                <a:lumOff val="-8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/>
            <p:cNvSpPr txBox="1"/>
            <p:nvPr/>
          </p:nvSpPr>
          <p:spPr>
            <a:xfrm>
              <a:off x="3696710" y="1946793"/>
              <a:ext cx="2099888" cy="14236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dirty="0"/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dirty="0"/>
                <a:t>Utility Integration</a:t>
              </a:r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Memorandum of Understanding</a:t>
              </a:r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/>
                <a:t>f</a:t>
              </a:r>
              <a:r>
                <a:rPr lang="en-US" sz="2400" kern="1200" dirty="0"/>
                <a:t>or</a:t>
              </a:r>
              <a:r>
                <a:rPr lang="en-US" sz="3600" kern="1200" dirty="0"/>
                <a:t> </a:t>
              </a:r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dirty="0" err="1"/>
                <a:t>Pentex</a:t>
              </a:r>
              <a:r>
                <a:rPr lang="en-US" sz="3200" dirty="0"/>
                <a:t> Acquisition and IEP Financing</a:t>
              </a:r>
              <a:endParaRPr lang="en-US" sz="3200" kern="1200" dirty="0"/>
            </a:p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0" y="6488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5486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IEP PURPOSE AND GOALS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924800" cy="4953000"/>
          </a:xfrm>
        </p:spPr>
        <p:txBody>
          <a:bodyPr numCol="1">
            <a:normAutofit/>
          </a:bodyPr>
          <a:lstStyle/>
          <a:p>
            <a:pPr marL="0" lvl="0" indent="0">
              <a:buNone/>
            </a:pPr>
            <a:r>
              <a:rPr lang="en-US" sz="3200" i="1" dirty="0">
                <a:solidFill>
                  <a:srgbClr val="002F60"/>
                </a:solidFill>
              </a:rPr>
              <a:t>“. . . to bring low-cost energy to as many residents and businesses of Interior Alaska as possible, as quickly as possible . . “</a:t>
            </a:r>
          </a:p>
          <a:p>
            <a:pPr marL="0" lvl="0" indent="0">
              <a:buNone/>
            </a:pPr>
            <a:endParaRPr lang="en-US" sz="3200" i="1" dirty="0">
              <a:solidFill>
                <a:srgbClr val="002F60"/>
              </a:solidFill>
            </a:endParaRPr>
          </a:p>
          <a:p>
            <a:pPr marL="0" lvl="0" indent="0">
              <a:buNone/>
            </a:pPr>
            <a:endParaRPr lang="en-US" sz="3200" i="1" dirty="0">
              <a:solidFill>
                <a:srgbClr val="002F60"/>
              </a:solidFill>
            </a:endParaRPr>
          </a:p>
          <a:p>
            <a:pPr marL="0" lvl="0" indent="0" algn="ctr">
              <a:buNone/>
            </a:pPr>
            <a:r>
              <a:rPr lang="en-US" sz="3200" dirty="0">
                <a:solidFill>
                  <a:schemeClr val="accent1"/>
                </a:solidFill>
              </a:rPr>
              <a:t>Improve air quality within the FNSB non-attainment area</a:t>
            </a:r>
          </a:p>
          <a:p>
            <a:pPr marL="230187" lvl="1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230187" lvl="1" indent="0">
              <a:buNone/>
            </a:pPr>
            <a:endParaRPr lang="en-US" dirty="0"/>
          </a:p>
          <a:p>
            <a:pPr marL="230187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2484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58968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1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Titan LNG plants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Titan 1  Current LNG plant providing FNG with approximately 1B* in LNG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Titan 2  New LNG plant, integrated into Titan 1 that will provide 3B in LNG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Titan 3  Expansion of the LNG plant (Titan 1 &amp; 2) to meet increased demand as demand materialize.  Will provide additional 3B in  LNG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Distribution System by Phase</a:t>
            </a:r>
          </a:p>
          <a:p>
            <a:pPr marL="230187" lvl="1" indent="0">
              <a:buNone/>
            </a:pPr>
            <a:r>
              <a:rPr lang="en-US" sz="1600" b="1" u="sng" dirty="0">
                <a:solidFill>
                  <a:schemeClr val="accent1"/>
                </a:solidFill>
              </a:rPr>
              <a:t>IGU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1  Customer service lines and meters for the 73 miles of gas mains installed in 2015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2  Install 68 miles of gas mains along with customer service lines and meters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3  Install 128 miles of gas mains along with customer service lines and meters</a:t>
            </a:r>
          </a:p>
          <a:p>
            <a:pPr marL="230187" lvl="1" indent="0">
              <a:buNone/>
            </a:pPr>
            <a:r>
              <a:rPr lang="en-US" sz="1600" b="1" u="sng" dirty="0">
                <a:solidFill>
                  <a:schemeClr val="accent1"/>
                </a:solidFill>
              </a:rPr>
              <a:t>FNG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Customer service lines and meters for the existing 134 miles of gas mains and expansion of up to 40 miles of gas main.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Storage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5.2 Million gallons of storage located in Fairbanks</a:t>
            </a:r>
          </a:p>
          <a:p>
            <a:pPr lvl="1"/>
            <a:r>
              <a:rPr lang="en-US" sz="1600" dirty="0">
                <a:solidFill>
                  <a:schemeClr val="accent1"/>
                </a:solidFill>
              </a:rPr>
              <a:t>Two 75,000 gallon tanks located in North Pole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854149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*1B = 1 billion ft³ of liquid natural gas = approx. 7.46 Million Gallons of fuel oil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63246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7789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IGU CAPITAL PLAN – 2017 thru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5791200"/>
            <a:ext cx="651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Note: Service lines, meters and Conversion Program will be ongoing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24174"/>
            <a:ext cx="7589520" cy="4615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3246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88832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QUALITY 2013-2014 SEASONS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077" y="6172200"/>
            <a:ext cx="5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990600" y="801149"/>
          <a:ext cx="7162800" cy="537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Acrobat Document" r:id="rId4" imgW="32927855" imgH="24688800" progId="AcroExch.Document.DC">
                  <p:embed/>
                </p:oleObj>
              </mc:Choice>
              <mc:Fallback>
                <p:oleObj name="Acrobat Document" r:id="rId4" imgW="32927855" imgH="24688800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0" y="801149"/>
                        <a:ext cx="7162800" cy="5371051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7778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Numbers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595001"/>
              </p:ext>
            </p:extLst>
          </p:nvPr>
        </p:nvGraphicFramePr>
        <p:xfrm>
          <a:off x="1269298" y="1111685"/>
          <a:ext cx="6629400" cy="4136816"/>
        </p:xfrm>
        <a:graphic>
          <a:graphicData uri="http://schemas.openxmlformats.org/drawingml/2006/table">
            <a:tbl>
              <a:tblPr firstRow="1" firstCol="1" bandRow="1"/>
              <a:tblGrid>
                <a:gridCol w="48039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5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4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56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Customers*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233363" marR="0" lvl="1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Existing FNG</a:t>
                      </a:r>
                    </a:p>
                    <a:p>
                      <a:pPr marL="233363" marR="0" lvl="1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FNG Buildout</a:t>
                      </a:r>
                    </a:p>
                    <a:p>
                      <a:pPr marL="233363" marR="0" lvl="1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IGU Buildout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19075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8,840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19075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1,140</a:t>
                      </a:r>
                    </a:p>
                    <a:p>
                      <a:pPr marL="0" marR="219075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4,000</a:t>
                      </a:r>
                    </a:p>
                    <a:p>
                      <a:pPr marL="0" marR="219075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66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Demand (BCF)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9075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66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LNG Deliverability (BCF)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19075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66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LNG Plant Capacity (BCF)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9075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66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Estimated Gas Cost  ($ / MCF)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**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19075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15.50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66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Revenue/Yr</a:t>
                      </a:r>
                      <a:r>
                        <a:rPr lang="en-US" sz="14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($M)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19075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66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Capital Plan ($M)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9075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647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Air Quality Improvement ***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Fairbanks/FNG (%)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North Pole/IGU 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19075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19075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8.6</a:t>
                      </a:r>
                    </a:p>
                    <a:p>
                      <a:pPr marL="0" marR="219075" algn="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26.4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45485" y="5486400"/>
            <a:ext cx="61876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Conversions based on Cardno Report, Sensitivity Analysis 2015</a:t>
            </a:r>
          </a:p>
          <a:p>
            <a:r>
              <a:rPr lang="en-US" sz="1400" dirty="0"/>
              <a:t>** Includes a volumetric charge of $15 / MCF and a customer charge</a:t>
            </a:r>
          </a:p>
          <a:p>
            <a:r>
              <a:rPr lang="en-US" sz="1400" dirty="0"/>
              <a:t>*** “Order of Magnitude” Preliminary AQ Improvement forecast – Sierra Research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3200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36579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28613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Integration MOU (1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75456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SCOPE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900" b="1" dirty="0">
                <a:solidFill>
                  <a:schemeClr val="tx1"/>
                </a:solidFill>
              </a:rPr>
              <a:t>(CREATES FULLY INTEGRATED FNSB NATURAL GAS UTILITY)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endParaRPr lang="en-US" sz="2400" dirty="0">
              <a:solidFill>
                <a:schemeClr val="accent1"/>
              </a:solidFill>
            </a:endParaRP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accent1"/>
                </a:solidFill>
              </a:rPr>
              <a:t>Titan 1 upgrades, Titan 2 and Titan 3 - construction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accent1"/>
                </a:solidFill>
              </a:rPr>
              <a:t>Fairbanks LNG Storage - 5.2 million Gallons - construction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accent1"/>
                </a:solidFill>
              </a:rPr>
              <a:t>North Pole LNG Storage – 150,000 Gallons - construction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accent1"/>
                </a:solidFill>
              </a:rPr>
              <a:t>Full build-out of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IGU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Phases 1-3 Distribution System &amp; FNG Expansion Area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accent1"/>
                </a:solidFill>
              </a:rPr>
              <a:t>Services and Meters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accent1"/>
                </a:solidFill>
              </a:rPr>
              <a:t>Customer Conversion Program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324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34187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tel EOP">
      <a:dk1>
        <a:sysClr val="windowText" lastClr="000000"/>
      </a:dk1>
      <a:lt1>
        <a:sysClr val="window" lastClr="FFFFFF"/>
      </a:lt1>
      <a:dk2>
        <a:srgbClr val="002732"/>
      </a:dk2>
      <a:lt2>
        <a:srgbClr val="EEECE1"/>
      </a:lt2>
      <a:accent1>
        <a:srgbClr val="285598"/>
      </a:accent1>
      <a:accent2>
        <a:srgbClr val="70BF4C"/>
      </a:accent2>
      <a:accent3>
        <a:srgbClr val="0091B8"/>
      </a:accent3>
      <a:accent4>
        <a:srgbClr val="C4BD97"/>
      </a:accent4>
      <a:accent5>
        <a:srgbClr val="3F3F3F"/>
      </a:accent5>
      <a:accent6>
        <a:srgbClr val="FFEB6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ntel EOP">
      <a:dk1>
        <a:sysClr val="windowText" lastClr="000000"/>
      </a:dk1>
      <a:lt1>
        <a:sysClr val="window" lastClr="FFFFFF"/>
      </a:lt1>
      <a:dk2>
        <a:srgbClr val="002732"/>
      </a:dk2>
      <a:lt2>
        <a:srgbClr val="EEECE1"/>
      </a:lt2>
      <a:accent1>
        <a:srgbClr val="285598"/>
      </a:accent1>
      <a:accent2>
        <a:srgbClr val="70BF4C"/>
      </a:accent2>
      <a:accent3>
        <a:srgbClr val="0091B8"/>
      </a:accent3>
      <a:accent4>
        <a:srgbClr val="C4BD97"/>
      </a:accent4>
      <a:accent5>
        <a:srgbClr val="3F3F3F"/>
      </a:accent5>
      <a:accent6>
        <a:srgbClr val="FFEB6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7882</TotalTime>
  <Words>924</Words>
  <Application>Microsoft Office PowerPoint</Application>
  <PresentationFormat>On-screen Show (4:3)</PresentationFormat>
  <Paragraphs>620</Paragraphs>
  <Slides>22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Times New Roman</vt:lpstr>
      <vt:lpstr>Wingdings</vt:lpstr>
      <vt:lpstr>Office Theme</vt:lpstr>
      <vt:lpstr>1_Office Theme</vt:lpstr>
      <vt:lpstr>Acrobat Document</vt:lpstr>
      <vt:lpstr> IR/WA Luncheon Presentation Interior Energy Project Update</vt:lpstr>
      <vt:lpstr>Presentation Summary</vt:lpstr>
      <vt:lpstr>PowerPoint Presentation</vt:lpstr>
      <vt:lpstr> IEP PURPOSE AND GOALS </vt:lpstr>
      <vt:lpstr>Definitions</vt:lpstr>
      <vt:lpstr>IGU CAPITAL PLAN – 2017 thru 2022</vt:lpstr>
      <vt:lpstr>AIR QUALITY 2013-2014 SEASONS</vt:lpstr>
      <vt:lpstr>By the Numbers</vt:lpstr>
      <vt:lpstr>Utility Integration MOU (1 of 2)</vt:lpstr>
      <vt:lpstr>Utility Integration MOU (2 of 2)</vt:lpstr>
      <vt:lpstr>Financials – Fund Sources</vt:lpstr>
      <vt:lpstr>Financials –Use of Funds</vt:lpstr>
      <vt:lpstr>SETS Financing Terms</vt:lpstr>
      <vt:lpstr>MOU Plan – Average Rate and Cash Position</vt:lpstr>
      <vt:lpstr>MOU Plan – Customers and Revenue</vt:lpstr>
      <vt:lpstr>PowerPoint Presentation</vt:lpstr>
      <vt:lpstr>NEXT STEPS (SHORT TERM)</vt:lpstr>
      <vt:lpstr>Look Forward: “HB 105 Compliant Plan”</vt:lpstr>
      <vt:lpstr>Next Steps (LONGER TERM)</vt:lpstr>
      <vt:lpstr>IGU Phase 1 – 2015</vt:lpstr>
      <vt:lpstr>BUILDOUT FORECAST</vt:lpstr>
      <vt:lpstr>Questions  </vt:lpstr>
    </vt:vector>
  </TitlesOfParts>
  <Company>MWH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Ewert</dc:creator>
  <cp:lastModifiedBy>Kimberly Templeton</cp:lastModifiedBy>
  <cp:revision>308</cp:revision>
  <cp:lastPrinted>2017-02-21T23:19:25Z</cp:lastPrinted>
  <dcterms:created xsi:type="dcterms:W3CDTF">2014-04-01T21:15:38Z</dcterms:created>
  <dcterms:modified xsi:type="dcterms:W3CDTF">2017-03-02T00:29:15Z</dcterms:modified>
</cp:coreProperties>
</file>